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324" r:id="rId3"/>
    <p:sldId id="362" r:id="rId4"/>
    <p:sldId id="363" r:id="rId5"/>
    <p:sldId id="364" r:id="rId6"/>
    <p:sldId id="365" r:id="rId7"/>
    <p:sldId id="367" r:id="rId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E30"/>
    <a:srgbClr val="A4893A"/>
    <a:srgbClr val="F2F2F2"/>
    <a:srgbClr val="F98607"/>
    <a:srgbClr val="EF5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901" autoAdjust="0"/>
  </p:normalViewPr>
  <p:slideViewPr>
    <p:cSldViewPr showGuides="1">
      <p:cViewPr varScale="1">
        <p:scale>
          <a:sx n="89" d="100"/>
          <a:sy n="89" d="100"/>
        </p:scale>
        <p:origin x="1524" y="84"/>
      </p:cViewPr>
      <p:guideLst>
        <p:guide orient="horz" pos="1104"/>
        <p:guide pos="2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38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485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3853A455-B25B-40C5-A207-B1F0E7231066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FD01039A-22D8-4DED-ACB4-9EFDADE62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4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0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283CA3F5-A6D1-4459-BA30-D7F5A5A43DB3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460167"/>
            <a:ext cx="5680693" cy="4224494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8917127"/>
            <a:ext cx="3078383" cy="469745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06A4CC67-346B-4DFB-9CE2-F43FB6DF7B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187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4CC67-346B-4DFB-9CE2-F43FB6DF7B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62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4CC67-346B-4DFB-9CE2-F43FB6DF7B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2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A4CC67-346B-4DFB-9CE2-F43FB6DF7B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44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A4CC67-346B-4DFB-9CE2-F43FB6DF7B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6122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rgbClr val="134E3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46B301-D93A-498E-BCA8-88A6A6A6A22D}" type="datetimeFigureOut">
              <a:rPr lang="en-US" smtClean="0"/>
              <a:t>2/9/2023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0600D2-120A-4FDA-A2B0-D3FDDB5FC18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13, 2023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2F2484-2214-436B-993E-5491028674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838200"/>
            <a:ext cx="7792492" cy="47333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8E1D5BC-29A8-4067-9977-922C1E2559D0}"/>
              </a:ext>
            </a:extLst>
          </p:cNvPr>
          <p:cNvSpPr/>
          <p:nvPr/>
        </p:nvSpPr>
        <p:spPr>
          <a:xfrm>
            <a:off x="1933687" y="1300815"/>
            <a:ext cx="5410200" cy="3048000"/>
          </a:xfrm>
          <a:prstGeom prst="rect">
            <a:avLst/>
          </a:prstGeom>
          <a:solidFill>
            <a:srgbClr val="F2F2F2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28800" y="1828800"/>
            <a:ext cx="54102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FRANKLIN CENTER FOR ADVANCED LEARNING &amp; ENTERPRISE</a:t>
            </a:r>
          </a:p>
        </p:txBody>
      </p:sp>
    </p:spTree>
    <p:extLst>
      <p:ext uri="{BB962C8B-B14F-4D97-AF65-F5344CB8AC3E}">
        <p14:creationId xmlns:p14="http://schemas.microsoft.com/office/powerpoint/2010/main" val="52381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990600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A4893A"/>
                </a:solidFill>
              </a:rPr>
              <a:t>Operating Budget: FY 2023-2024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C35051-9DC1-2326-6C88-1DDAAC23420B}"/>
              </a:ext>
            </a:extLst>
          </p:cNvPr>
          <p:cNvSpPr txBox="1"/>
          <p:nvPr/>
        </p:nvSpPr>
        <p:spPr>
          <a:xfrm>
            <a:off x="457200" y="1752600"/>
            <a:ext cx="8153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Increases in the Operating Budget for FY 2023-2024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Operation Requests: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Maintenance Service Contracts: $15,000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Increase of $7,000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err="1"/>
              <a:t>Accruent</a:t>
            </a:r>
            <a:r>
              <a:rPr lang="en-US" dirty="0"/>
              <a:t> software annual fee for reservations and billing systems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5" descr="A picture containing text, indoor, person, ceiling&#10;&#10;Description automatically generated">
            <a:extLst>
              <a:ext uri="{FF2B5EF4-FFF2-40B4-BE49-F238E27FC236}">
                <a16:creationId xmlns:a16="http://schemas.microsoft.com/office/drawing/2014/main" id="{A9FDC1EB-CA4B-465D-F405-2EAD6E2DE9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795398"/>
            <a:ext cx="1844936" cy="1383702"/>
          </a:xfrm>
          <a:prstGeom prst="rect">
            <a:avLst/>
          </a:prstGeom>
        </p:spPr>
      </p:pic>
      <p:pic>
        <p:nvPicPr>
          <p:cNvPr id="12" name="Picture 11" descr="A group of people in a room&#10;&#10;Description automatically generated with medium confidence">
            <a:extLst>
              <a:ext uri="{FF2B5EF4-FFF2-40B4-BE49-F238E27FC236}">
                <a16:creationId xmlns:a16="http://schemas.microsoft.com/office/drawing/2014/main" id="{6B078178-211D-9328-12C6-D45C3D48E0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3795398"/>
            <a:ext cx="1844936" cy="1383702"/>
          </a:xfrm>
          <a:prstGeom prst="rect">
            <a:avLst/>
          </a:prstGeom>
        </p:spPr>
      </p:pic>
      <p:pic>
        <p:nvPicPr>
          <p:cNvPr id="14" name="Picture 13" descr="A group of people looking at a map&#10;&#10;Description automatically generated with medium confidence">
            <a:extLst>
              <a:ext uri="{FF2B5EF4-FFF2-40B4-BE49-F238E27FC236}">
                <a16:creationId xmlns:a16="http://schemas.microsoft.com/office/drawing/2014/main" id="{786C857D-5318-E58B-B7E1-54180FB4AB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795663"/>
            <a:ext cx="1295400" cy="140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1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A4893A"/>
                </a:solidFill>
              </a:rPr>
              <a:t>Operating Budget: FY 2023-2024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967062"/>
            <a:ext cx="73152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Increases in the Operating Budget for FY 2023-2024</a:t>
            </a:r>
          </a:p>
          <a:p>
            <a:pPr lvl="1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Operation Requests:                     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Advertising $5,500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Increase of $1,000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Implementing Emergency Management Health Science Program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Ferrum College partner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Train paramedics to fill employment gaps in Public Safety Department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Includes multiple levels of certifications from paramedic, Associates Degree, and Applied Science Degree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Promotion of workforce trainings and educational programs such as OSHA, </a:t>
            </a:r>
            <a:r>
              <a:rPr lang="en-US" dirty="0" err="1"/>
              <a:t>Serv</a:t>
            </a:r>
            <a:r>
              <a:rPr lang="en-US" dirty="0"/>
              <a:t> Safe, MSHA, etc.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Promotion of employment and workforce training opportunities through social media paid boosts.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 descr="A picture containing text, truck, outdoor, road&#10;&#10;Description automatically generated">
            <a:extLst>
              <a:ext uri="{FF2B5EF4-FFF2-40B4-BE49-F238E27FC236}">
                <a16:creationId xmlns:a16="http://schemas.microsoft.com/office/drawing/2014/main" id="{F9E99153-7E38-8883-0223-38C7C9B7CD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381250"/>
            <a:ext cx="12954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9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Description automatically generated with medium confidence">
            <a:extLst>
              <a:ext uri="{FF2B5EF4-FFF2-40B4-BE49-F238E27FC236}">
                <a16:creationId xmlns:a16="http://schemas.microsoft.com/office/drawing/2014/main" id="{81DA9C9A-2625-5C75-340E-EE858128B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656" y="1676400"/>
            <a:ext cx="7429500" cy="495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A4893A"/>
                </a:solidFill>
              </a:rPr>
              <a:t>Operating Budget: FY 2023-2024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52600" y="1998464"/>
            <a:ext cx="5181600" cy="430887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Increases in the Operating Budget for FY 2023-2024</a:t>
            </a:r>
          </a:p>
          <a:p>
            <a:pPr lvl="1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Operation Requests: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Office supplies $4000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Increase of $1,600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Prior rollover funds were used to supplement office supply fund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Examples of costs: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15 cases of paper is $750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Projector bulbs average $70—a total of 17 projectors in the building—potentially $1,190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0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A4893A"/>
                </a:solidFill>
              </a:rPr>
              <a:t>Operating Budget: FY 2023-2024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905000"/>
            <a:ext cx="62484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Increases in the Operating Budget for FY 2023-2024</a:t>
            </a:r>
          </a:p>
          <a:p>
            <a:pPr lvl="1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Operation Requests: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Machinery &amp; Equipment $5,000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Increase of $1,000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Rooms 215 and 207 projectors 6 years old,  replacement $2,500 each</a:t>
            </a:r>
          </a:p>
          <a:p>
            <a:pPr lvl="2"/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2"/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11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A4893A"/>
                </a:solidFill>
              </a:rPr>
              <a:t>Operating Budget: FY 2023-2024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981200"/>
            <a:ext cx="7391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Increases in the Operating Budget for FY 2023-2024</a:t>
            </a:r>
          </a:p>
          <a:p>
            <a:pPr lvl="1"/>
            <a:endParaRPr lang="en-US" sz="3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Operation Requests: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200" dirty="0"/>
              <a:t>Total Operations Increase Requests $10,600</a:t>
            </a:r>
          </a:p>
        </p:txBody>
      </p:sp>
    </p:spTree>
    <p:extLst>
      <p:ext uri="{BB962C8B-B14F-4D97-AF65-F5344CB8AC3E}">
        <p14:creationId xmlns:p14="http://schemas.microsoft.com/office/powerpoint/2010/main" val="405284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13, 2023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2F2484-2214-436B-993E-5491028674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8200" y="838200"/>
            <a:ext cx="7792492" cy="47333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8E1D5BC-29A8-4067-9977-922C1E2559D0}"/>
              </a:ext>
            </a:extLst>
          </p:cNvPr>
          <p:cNvSpPr/>
          <p:nvPr/>
        </p:nvSpPr>
        <p:spPr>
          <a:xfrm>
            <a:off x="1933687" y="1300815"/>
            <a:ext cx="5410200" cy="3048000"/>
          </a:xfrm>
          <a:prstGeom prst="rect">
            <a:avLst/>
          </a:prstGeom>
          <a:solidFill>
            <a:srgbClr val="F2F2F2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828800" y="1828800"/>
            <a:ext cx="5410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31992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">
      <a:dk1>
        <a:sysClr val="windowText" lastClr="000000"/>
      </a:dk1>
      <a:lt1>
        <a:sysClr val="window" lastClr="FFFFFF"/>
      </a:lt1>
      <a:dk2>
        <a:srgbClr val="F2F2F2"/>
      </a:dk2>
      <a:lt2>
        <a:srgbClr val="EBDDC3"/>
      </a:lt2>
      <a:accent1>
        <a:srgbClr val="134E30"/>
      </a:accent1>
      <a:accent2>
        <a:srgbClr val="A4893A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2F80D34C6EED4587D1C63FD8479BD1" ma:contentTypeVersion="12" ma:contentTypeDescription="Create a new document." ma:contentTypeScope="" ma:versionID="6aee653b9829a217fce9cd219dd57eb6">
  <xsd:schema xmlns:xsd="http://www.w3.org/2001/XMLSchema" xmlns:xs="http://www.w3.org/2001/XMLSchema" xmlns:p="http://schemas.microsoft.com/office/2006/metadata/properties" xmlns:ns2="3b9b0a07-213e-4017-a6e0-a7629ac78113" xmlns:ns3="bac6a974-f75a-41ab-bb2b-ac1f6d2c3224" targetNamespace="http://schemas.microsoft.com/office/2006/metadata/properties" ma:root="true" ma:fieldsID="f85515855e587b9d063b1a425d8f5c41" ns2:_="" ns3:_="">
    <xsd:import namespace="3b9b0a07-213e-4017-a6e0-a7629ac78113"/>
    <xsd:import namespace="bac6a974-f75a-41ab-bb2b-ac1f6d2c32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9b0a07-213e-4017-a6e0-a7629ac781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6a6d07b-08e5-47cb-ba3a-f730286a22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6a974-f75a-41ab-bb2b-ac1f6d2c32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77578bd-1796-4a56-940a-36860e8a5e1a}" ma:internalName="TaxCatchAll" ma:showField="CatchAllData" ma:web="bac6a974-f75a-41ab-bb2b-ac1f6d2c32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b9b0a07-213e-4017-a6e0-a7629ac78113">
      <Terms xmlns="http://schemas.microsoft.com/office/infopath/2007/PartnerControls"/>
    </lcf76f155ced4ddcb4097134ff3c332f>
    <TaxCatchAll xmlns="bac6a974-f75a-41ab-bb2b-ac1f6d2c3224" xsi:nil="true"/>
  </documentManagement>
</p:properties>
</file>

<file path=customXml/itemProps1.xml><?xml version="1.0" encoding="utf-8"?>
<ds:datastoreItem xmlns:ds="http://schemas.openxmlformats.org/officeDocument/2006/customXml" ds:itemID="{A8762F51-6C3E-4150-B582-F5B6DA04D841}"/>
</file>

<file path=customXml/itemProps2.xml><?xml version="1.0" encoding="utf-8"?>
<ds:datastoreItem xmlns:ds="http://schemas.openxmlformats.org/officeDocument/2006/customXml" ds:itemID="{352819D4-8DB9-4446-995E-CC97582FC55A}"/>
</file>

<file path=customXml/itemProps3.xml><?xml version="1.0" encoding="utf-8"?>
<ds:datastoreItem xmlns:ds="http://schemas.openxmlformats.org/officeDocument/2006/customXml" ds:itemID="{170720E4-A08A-4E23-8802-EDDF26DDFCEF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10097</TotalTime>
  <Words>267</Words>
  <Application>Microsoft Office PowerPoint</Application>
  <PresentationFormat>On-screen Show (4:3)</PresentationFormat>
  <Paragraphs>56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Wingdings</vt:lpstr>
      <vt:lpstr>Wingdings 2</vt:lpstr>
      <vt:lpstr>Median</vt:lpstr>
      <vt:lpstr>THE FRANKLIN CENTER FOR ADVANCED LEARNING &amp; ENTERPRISE</vt:lpstr>
      <vt:lpstr>Operating Budget: FY 2023-2024</vt:lpstr>
      <vt:lpstr>Operating Budget: FY 2023-2024</vt:lpstr>
      <vt:lpstr>Operating Budget: FY 2023-2024</vt:lpstr>
      <vt:lpstr>Operating Budget: FY 2023-2024</vt:lpstr>
      <vt:lpstr>Operating Budget: FY 2023-2024</vt:lpstr>
      <vt:lpstr>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Brandy Rosser</dc:creator>
  <cp:lastModifiedBy>Hodges, Kathy</cp:lastModifiedBy>
  <cp:revision>180</cp:revision>
  <cp:lastPrinted>2022-01-25T18:19:54Z</cp:lastPrinted>
  <dcterms:created xsi:type="dcterms:W3CDTF">2019-02-25T15:20:17Z</dcterms:created>
  <dcterms:modified xsi:type="dcterms:W3CDTF">2023-02-09T17:57:34Z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0x010100272F80D34C6EED4587D1C63FD8479BD1</vt:lpwstr>
  </property>
</Properties>
</file>