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61" r:id="rId6"/>
    <p:sldId id="330" r:id="rId7"/>
    <p:sldId id="350" r:id="rId8"/>
    <p:sldId id="351" r:id="rId9"/>
    <p:sldId id="354" r:id="rId10"/>
    <p:sldId id="356" r:id="rId11"/>
    <p:sldId id="357" r:id="rId12"/>
    <p:sldId id="332" r:id="rId13"/>
    <p:sldId id="358" r:id="rId14"/>
    <p:sldId id="360" r:id="rId15"/>
    <p:sldId id="331" r:id="rId16"/>
    <p:sldId id="366" r:id="rId17"/>
    <p:sldId id="337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6600"/>
    <a:srgbClr val="00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6431" autoAdjust="0"/>
  </p:normalViewPr>
  <p:slideViewPr>
    <p:cSldViewPr>
      <p:cViewPr varScale="1">
        <p:scale>
          <a:sx n="78" d="100"/>
          <a:sy n="78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5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sterson, Heather" userId="018b0022-91ed-4860-849c-a8f210731761" providerId="ADAL" clId="{0E035203-B62C-4880-8FDD-D3C15F62322B}"/>
    <pc:docChg chg="custSel modSld">
      <pc:chgData name="Kesterson, Heather" userId="018b0022-91ed-4860-849c-a8f210731761" providerId="ADAL" clId="{0E035203-B62C-4880-8FDD-D3C15F62322B}" dt="2023-02-07T15:42:14.384" v="280" actId="20577"/>
      <pc:docMkLst>
        <pc:docMk/>
      </pc:docMkLst>
      <pc:sldChg chg="modNotesTx">
        <pc:chgData name="Kesterson, Heather" userId="018b0022-91ed-4860-849c-a8f210731761" providerId="ADAL" clId="{0E035203-B62C-4880-8FDD-D3C15F62322B}" dt="2023-02-07T15:42:14.384" v="280" actId="20577"/>
        <pc:sldMkLst>
          <pc:docMk/>
          <pc:sldMk cId="1312685125" sldId="35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franklincountyva-my.sharepoint.com/personal/heather_kesterson_franklincountyva_gov/Documents/Year%20over%20Year%20Comparisons/mid%20yea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Expenditures</a:t>
            </a:r>
          </a:p>
        </c:rich>
      </c:tx>
      <c:layout>
        <c:manualLayout>
          <c:xMode val="edge"/>
          <c:yMode val="edge"/>
          <c:x val="0.252105167888496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55916618609573E-2"/>
          <c:y val="0.15611769581433901"/>
          <c:w val="0.78409047295856804"/>
          <c:h val="0.807581242628072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Expenditures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742-4A32-B00C-6E545B8CAC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742-4A32-B00C-6E545B8CAC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742-4A32-B00C-6E545B8CAC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742-4A32-B00C-6E545B8CACDD}"/>
              </c:ext>
            </c:extLst>
          </c:dPt>
          <c:dLbls>
            <c:dLbl>
              <c:idx val="0"/>
              <c:layout>
                <c:manualLayout>
                  <c:x val="-1.9962213775002315E-2"/>
                  <c:y val="0.15245604366568269"/>
                </c:manualLayout>
              </c:layout>
              <c:tx>
                <c:rich>
                  <a:bodyPr/>
                  <a:lstStyle/>
                  <a:p>
                    <a:fld id="{5B6D6F35-667A-435D-B256-8F2744E0051F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742-4A32-B00C-6E545B8CACD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646D80D-D035-4525-BF78-056C0AC1149C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742-4A32-B00C-6E545B8CACD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4D3EF11-4BB5-4DF1-BCD9-2223735C8EAA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742-4A32-B00C-6E545B8CAC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D126AE3-DD7B-4805-AE3F-67492F55E7C5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742-4A32-B00C-6E545B8CACD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CSU</c:v>
                </c:pt>
                <c:pt idx="1">
                  <c:v>EDU</c:v>
                </c:pt>
                <c:pt idx="2">
                  <c:v>CSB</c:v>
                </c:pt>
                <c:pt idx="3">
                  <c:v>DSS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557223.48</c:v>
                </c:pt>
                <c:pt idx="1">
                  <c:v>1952920.8</c:v>
                </c:pt>
                <c:pt idx="2">
                  <c:v>513650.02</c:v>
                </c:pt>
                <c:pt idx="3">
                  <c:v>3569020.08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42-4A32-B00C-6E545B8CACDD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27737334719952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Children Served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6E0-4EB6-B94E-D99BBBF85F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6E0-4EB6-B94E-D99BBBF85F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6E0-4EB6-B94E-D99BBBF85F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6E0-4EB6-B94E-D99BBBF85F4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3FC1AB4-E060-4EF0-8B2E-CBF0B1A5EC5F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6E0-4EB6-B94E-D99BBBF85F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E64D7D4-5A77-460C-AB21-499F726CC533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6E0-4EB6-B94E-D99BBBF85F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6C3A9C7-2804-413B-8C43-CBE4350CFA9E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6E0-4EB6-B94E-D99BBBF85F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9FC543F-DE4F-48E8-81AC-350CD65E1670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6E0-4EB6-B94E-D99BBBF85F4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CSU</c:v>
                </c:pt>
                <c:pt idx="1">
                  <c:v>EDU</c:v>
                </c:pt>
                <c:pt idx="2">
                  <c:v>CSB</c:v>
                </c:pt>
                <c:pt idx="3">
                  <c:v>DSS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87</c:v>
                </c:pt>
                <c:pt idx="2">
                  <c:v>22</c:v>
                </c:pt>
                <c:pt idx="3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E0-4EB6-B94E-D99BBBF85F4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 of</a:t>
            </a:r>
            <a:r>
              <a:rPr lang="en-US" baseline="0" dirty="0"/>
              <a:t> Total Costs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Children Served Franklin County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602-4525-A7A3-D2BA90B089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02-4525-A7A3-D2BA90B089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602-4525-A7A3-D2BA90B089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602-4525-A7A3-D2BA90B0890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Private Day</c:v>
                </c:pt>
                <c:pt idx="1">
                  <c:v>Residential</c:v>
                </c:pt>
                <c:pt idx="2">
                  <c:v>Community Based</c:v>
                </c:pt>
                <c:pt idx="3">
                  <c:v>Foster Care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2073802.94</c:v>
                </c:pt>
                <c:pt idx="1">
                  <c:v>1559387.5</c:v>
                </c:pt>
                <c:pt idx="2">
                  <c:v>722482.79</c:v>
                </c:pt>
                <c:pt idx="3">
                  <c:v>2237141.15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02-4525-A7A3-D2BA90B0890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Children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F5E-428F-AEDC-19B722F42B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F5E-428F-AEDC-19B722F42B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F5E-428F-AEDC-19B722F42B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F5E-428F-AEDC-19B722F42B8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Private Day</c:v>
                </c:pt>
                <c:pt idx="1">
                  <c:v>Residential</c:v>
                </c:pt>
                <c:pt idx="2">
                  <c:v>Community Based</c:v>
                </c:pt>
                <c:pt idx="3">
                  <c:v>Foster Care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43</c:v>
                </c:pt>
                <c:pt idx="2">
                  <c:v>151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32-4C6F-B24C-7E4AF30E22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'[mid year.xlsx]Sheet1'!$B$2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'[mid year.xlsx]Sheet1'!$A$3:$A$7</c:f>
              <c:strCache>
                <c:ptCount val="5"/>
                <c:pt idx="0">
                  <c:v>CSB</c:v>
                </c:pt>
                <c:pt idx="1">
                  <c:v>CSU</c:v>
                </c:pt>
                <c:pt idx="2">
                  <c:v>DSS</c:v>
                </c:pt>
                <c:pt idx="3">
                  <c:v>EDU</c:v>
                </c:pt>
                <c:pt idx="4">
                  <c:v>TOTAL</c:v>
                </c:pt>
              </c:strCache>
            </c:strRef>
          </c:cat>
          <c:val>
            <c:numRef>
              <c:f>'[mid year.xlsx]Sheet1'!$B$3:$B$7</c:f>
              <c:numCache>
                <c:formatCode>General</c:formatCode>
                <c:ptCount val="5"/>
                <c:pt idx="0">
                  <c:v>15</c:v>
                </c:pt>
                <c:pt idx="1">
                  <c:v>22</c:v>
                </c:pt>
                <c:pt idx="2">
                  <c:v>93</c:v>
                </c:pt>
                <c:pt idx="3">
                  <c:v>71</c:v>
                </c:pt>
                <c:pt idx="4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3-4303-8EF9-442BAF7C3E92}"/>
            </c:ext>
          </c:extLst>
        </c:ser>
        <c:ser>
          <c:idx val="1"/>
          <c:order val="1"/>
          <c:tx>
            <c:strRef>
              <c:f>'[mid year.xlsx]Sheet1'!$C$2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'[mid year.xlsx]Sheet1'!$A$3:$A$7</c:f>
              <c:strCache>
                <c:ptCount val="5"/>
                <c:pt idx="0">
                  <c:v>CSB</c:v>
                </c:pt>
                <c:pt idx="1">
                  <c:v>CSU</c:v>
                </c:pt>
                <c:pt idx="2">
                  <c:v>DSS</c:v>
                </c:pt>
                <c:pt idx="3">
                  <c:v>EDU</c:v>
                </c:pt>
                <c:pt idx="4">
                  <c:v>TOTAL</c:v>
                </c:pt>
              </c:strCache>
            </c:strRef>
          </c:cat>
          <c:val>
            <c:numRef>
              <c:f>'[mid year.xlsx]Sheet1'!$C$3:$C$7</c:f>
              <c:numCache>
                <c:formatCode>General</c:formatCode>
                <c:ptCount val="5"/>
                <c:pt idx="0">
                  <c:v>20</c:v>
                </c:pt>
                <c:pt idx="1">
                  <c:v>31</c:v>
                </c:pt>
                <c:pt idx="2">
                  <c:v>103</c:v>
                </c:pt>
                <c:pt idx="3">
                  <c:v>65</c:v>
                </c:pt>
                <c:pt idx="4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63-4303-8EF9-442BAF7C3E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4750768"/>
        <c:axId val="94751184"/>
        <c:axId val="0"/>
      </c:bar3DChart>
      <c:catAx>
        <c:axId val="9475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51184"/>
        <c:crosses val="autoZero"/>
        <c:auto val="1"/>
        <c:lblAlgn val="ctr"/>
        <c:lblOffset val="100"/>
        <c:noMultiLvlLbl val="0"/>
      </c:catAx>
      <c:valAx>
        <c:axId val="9475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5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'[mid year.xlsx]Sheet1'!$B$31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'[mid year.xlsx]Sheet1'!$A$32:$A$41</c:f>
              <c:strCache>
                <c:ptCount val="10"/>
                <c:pt idx="0">
                  <c:v>FC Res</c:v>
                </c:pt>
                <c:pt idx="1">
                  <c:v>Parental Agreement</c:v>
                </c:pt>
                <c:pt idx="2">
                  <c:v>Res Ed</c:v>
                </c:pt>
                <c:pt idx="3">
                  <c:v>TFC IV-E</c:v>
                </c:pt>
                <c:pt idx="4">
                  <c:v>TFC</c:v>
                </c:pt>
                <c:pt idx="5">
                  <c:v>Private Day</c:v>
                </c:pt>
                <c:pt idx="6">
                  <c:v>WRAP</c:v>
                </c:pt>
                <c:pt idx="7">
                  <c:v>Family FC</c:v>
                </c:pt>
                <c:pt idx="8">
                  <c:v>Community Based</c:v>
                </c:pt>
                <c:pt idx="9">
                  <c:v>Non</c:v>
                </c:pt>
              </c:strCache>
            </c:strRef>
          </c:cat>
          <c:val>
            <c:numRef>
              <c:f>'[mid year.xlsx]Sheet1'!$B$32:$B$41</c:f>
              <c:numCache>
                <c:formatCode>General</c:formatCode>
                <c:ptCount val="10"/>
                <c:pt idx="0">
                  <c:v>16</c:v>
                </c:pt>
                <c:pt idx="1">
                  <c:v>7</c:v>
                </c:pt>
                <c:pt idx="2">
                  <c:v>24</c:v>
                </c:pt>
                <c:pt idx="3">
                  <c:v>25</c:v>
                </c:pt>
                <c:pt idx="4">
                  <c:v>38</c:v>
                </c:pt>
                <c:pt idx="5">
                  <c:v>54</c:v>
                </c:pt>
                <c:pt idx="6">
                  <c:v>5</c:v>
                </c:pt>
                <c:pt idx="7">
                  <c:v>25</c:v>
                </c:pt>
                <c:pt idx="8">
                  <c:v>88</c:v>
                </c:pt>
                <c:pt idx="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2B-474E-96FB-2A5325F2A76C}"/>
            </c:ext>
          </c:extLst>
        </c:ser>
        <c:ser>
          <c:idx val="1"/>
          <c:order val="1"/>
          <c:tx>
            <c:strRef>
              <c:f>'[mid year.xlsx]Sheet1'!$C$31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'[mid year.xlsx]Sheet1'!$A$32:$A$41</c:f>
              <c:strCache>
                <c:ptCount val="10"/>
                <c:pt idx="0">
                  <c:v>FC Res</c:v>
                </c:pt>
                <c:pt idx="1">
                  <c:v>Parental Agreement</c:v>
                </c:pt>
                <c:pt idx="2">
                  <c:v>Res Ed</c:v>
                </c:pt>
                <c:pt idx="3">
                  <c:v>TFC IV-E</c:v>
                </c:pt>
                <c:pt idx="4">
                  <c:v>TFC</c:v>
                </c:pt>
                <c:pt idx="5">
                  <c:v>Private Day</c:v>
                </c:pt>
                <c:pt idx="6">
                  <c:v>WRAP</c:v>
                </c:pt>
                <c:pt idx="7">
                  <c:v>Family FC</c:v>
                </c:pt>
                <c:pt idx="8">
                  <c:v>Community Based</c:v>
                </c:pt>
                <c:pt idx="9">
                  <c:v>Non</c:v>
                </c:pt>
              </c:strCache>
            </c:strRef>
          </c:cat>
          <c:val>
            <c:numRef>
              <c:f>'[mid year.xlsx]Sheet1'!$C$32:$C$41</c:f>
              <c:numCache>
                <c:formatCode>General</c:formatCode>
                <c:ptCount val="10"/>
                <c:pt idx="0">
                  <c:v>7</c:v>
                </c:pt>
                <c:pt idx="1">
                  <c:v>5</c:v>
                </c:pt>
                <c:pt idx="2">
                  <c:v>24</c:v>
                </c:pt>
                <c:pt idx="3">
                  <c:v>16</c:v>
                </c:pt>
                <c:pt idx="4">
                  <c:v>24</c:v>
                </c:pt>
                <c:pt idx="5">
                  <c:v>47</c:v>
                </c:pt>
                <c:pt idx="6">
                  <c:v>0</c:v>
                </c:pt>
                <c:pt idx="7">
                  <c:v>31</c:v>
                </c:pt>
                <c:pt idx="8">
                  <c:v>130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2B-474E-96FB-2A5325F2A7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6496720"/>
        <c:axId val="226499216"/>
        <c:axId val="0"/>
      </c:bar3DChart>
      <c:catAx>
        <c:axId val="22649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499216"/>
        <c:crosses val="autoZero"/>
        <c:auto val="1"/>
        <c:lblAlgn val="ctr"/>
        <c:lblOffset val="100"/>
        <c:noMultiLvlLbl val="0"/>
      </c:catAx>
      <c:valAx>
        <c:axId val="22649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49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732153413255772"/>
          <c:y val="0.85681380533989582"/>
          <c:w val="0.13929086566881843"/>
          <c:h val="4.8978683520702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'[mid year.xlsx]Sheet1'!$B$62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'[mid year.xlsx]Sheet1'!$A$63:$A$70</c:f>
              <c:strCache>
                <c:ptCount val="8"/>
                <c:pt idx="0">
                  <c:v>FC Res</c:v>
                </c:pt>
                <c:pt idx="1">
                  <c:v>Parental Agreement</c:v>
                </c:pt>
                <c:pt idx="2">
                  <c:v>Res Ed</c:v>
                </c:pt>
                <c:pt idx="3">
                  <c:v>TFC IV-E</c:v>
                </c:pt>
                <c:pt idx="4">
                  <c:v>TFC</c:v>
                </c:pt>
                <c:pt idx="5">
                  <c:v>Private Day</c:v>
                </c:pt>
                <c:pt idx="6">
                  <c:v>Family FC</c:v>
                </c:pt>
                <c:pt idx="7">
                  <c:v>Community Based</c:v>
                </c:pt>
              </c:strCache>
            </c:strRef>
          </c:cat>
          <c:val>
            <c:numRef>
              <c:f>'[mid year.xlsx]Sheet1'!$B$63:$B$70</c:f>
              <c:numCache>
                <c:formatCode>_("$"* #,##0.00_);_("$"* \(#,##0.00\);_("$"* "-"??_);_(@_)</c:formatCode>
                <c:ptCount val="8"/>
                <c:pt idx="0">
                  <c:v>455558.29</c:v>
                </c:pt>
                <c:pt idx="1">
                  <c:v>241775.51</c:v>
                </c:pt>
                <c:pt idx="2">
                  <c:v>322509.76</c:v>
                </c:pt>
                <c:pt idx="3">
                  <c:v>399173.15</c:v>
                </c:pt>
                <c:pt idx="4">
                  <c:v>832458.5</c:v>
                </c:pt>
                <c:pt idx="5">
                  <c:v>1870328</c:v>
                </c:pt>
                <c:pt idx="6">
                  <c:v>162912.81</c:v>
                </c:pt>
                <c:pt idx="7">
                  <c:v>482902.5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3B-426E-B70A-AA6F64F0F6E1}"/>
            </c:ext>
          </c:extLst>
        </c:ser>
        <c:ser>
          <c:idx val="1"/>
          <c:order val="1"/>
          <c:tx>
            <c:strRef>
              <c:f>'[mid year.xlsx]Sheet1'!$C$62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'[mid year.xlsx]Sheet1'!$A$63:$A$70</c:f>
              <c:strCache>
                <c:ptCount val="8"/>
                <c:pt idx="0">
                  <c:v>FC Res</c:v>
                </c:pt>
                <c:pt idx="1">
                  <c:v>Parental Agreement</c:v>
                </c:pt>
                <c:pt idx="2">
                  <c:v>Res Ed</c:v>
                </c:pt>
                <c:pt idx="3">
                  <c:v>TFC IV-E</c:v>
                </c:pt>
                <c:pt idx="4">
                  <c:v>TFC</c:v>
                </c:pt>
                <c:pt idx="5">
                  <c:v>Private Day</c:v>
                </c:pt>
                <c:pt idx="6">
                  <c:v>Family FC</c:v>
                </c:pt>
                <c:pt idx="7">
                  <c:v>Community Based</c:v>
                </c:pt>
              </c:strCache>
            </c:strRef>
          </c:cat>
          <c:val>
            <c:numRef>
              <c:f>'[mid year.xlsx]Sheet1'!$C$63:$C$70</c:f>
              <c:numCache>
                <c:formatCode>_("$"* #,##0.00_);_("$"* \(#,##0.00\);_("$"* "-"??_);_(@_)</c:formatCode>
                <c:ptCount val="8"/>
                <c:pt idx="0">
                  <c:v>159217.44</c:v>
                </c:pt>
                <c:pt idx="1">
                  <c:v>165364.14000000001</c:v>
                </c:pt>
                <c:pt idx="2">
                  <c:v>440711.71</c:v>
                </c:pt>
                <c:pt idx="3">
                  <c:v>341253.76</c:v>
                </c:pt>
                <c:pt idx="4">
                  <c:v>524908.23</c:v>
                </c:pt>
                <c:pt idx="5">
                  <c:v>1775471.1</c:v>
                </c:pt>
                <c:pt idx="6">
                  <c:v>148558.82</c:v>
                </c:pt>
                <c:pt idx="7">
                  <c:v>1192184.6499999999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3B-426E-B70A-AA6F64F0F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8885808"/>
        <c:axId val="248884976"/>
        <c:axId val="0"/>
      </c:bar3DChart>
      <c:catAx>
        <c:axId val="24888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884976"/>
        <c:crosses val="autoZero"/>
        <c:auto val="1"/>
        <c:lblAlgn val="ctr"/>
        <c:lblOffset val="100"/>
        <c:noMultiLvlLbl val="0"/>
      </c:catAx>
      <c:valAx>
        <c:axId val="24888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88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617551278312434"/>
          <c:y val="0.94193246677498643"/>
          <c:w val="0.10764885292116264"/>
          <c:h val="4.2194517351997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'[mid year.xlsx]Sheet1'!$A$109</c:f>
              <c:strCache>
                <c:ptCount val="1"/>
                <c:pt idx="0">
                  <c:v>cost per chid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'[mid year.xlsx]Sheet1'!$B$108:$C$108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'[mid year.xlsx]Sheet1'!$B$109:$C$109</c:f>
              <c:numCache>
                <c:formatCode>_("$"* #,##0.00_);_("$"* \(#,##0.00\);_("$"* "-"??_);_(@_)</c:formatCode>
                <c:ptCount val="2"/>
                <c:pt idx="0">
                  <c:v>24831.27</c:v>
                </c:pt>
                <c:pt idx="1">
                  <c:v>23210.11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5-4C0E-A777-5942E414E57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9290880"/>
        <c:axId val="79292128"/>
      </c:barChart>
      <c:catAx>
        <c:axId val="7929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92128"/>
        <c:crosses val="autoZero"/>
        <c:auto val="1"/>
        <c:lblAlgn val="ctr"/>
        <c:lblOffset val="100"/>
        <c:noMultiLvlLbl val="0"/>
      </c:catAx>
      <c:valAx>
        <c:axId val="7929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90880"/>
        <c:crosses val="autoZero"/>
        <c:crossBetween val="between"/>
        <c:majorUnit val="2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0.32432</cdr:x>
      <cdr:y>0.90757</cdr:y>
    </cdr:from>
    <cdr:to>
      <cdr:x>0.55776</cdr:x>
      <cdr:y>0.96244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E90EB3-B0C7-D38E-B70A-5182DE7F3A88}"/>
            </a:ext>
          </a:extLst>
        </cdr:cNvPr>
        <cdr:cNvSpPr txBox="1"/>
      </cdr:nvSpPr>
      <cdr:spPr>
        <a:xfrm xmlns:a="http://schemas.openxmlformats.org/drawingml/2006/main">
          <a:off x="2743200" y="4526894"/>
          <a:ext cx="1974472" cy="273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9"/>
          </a:xfrm>
          <a:prstGeom prst="rect">
            <a:avLst/>
          </a:prstGeom>
        </p:spPr>
        <p:txBody>
          <a:bodyPr vert="horz" lIns="91283" tIns="45642" rIns="91283" bIns="456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5139"/>
          </a:xfrm>
          <a:prstGeom prst="rect">
            <a:avLst/>
          </a:prstGeom>
        </p:spPr>
        <p:txBody>
          <a:bodyPr vert="horz" lIns="91283" tIns="45642" rIns="91283" bIns="45642" rtlCol="0"/>
          <a:lstStyle>
            <a:lvl1pPr algn="r">
              <a:defRPr sz="1200"/>
            </a:lvl1pPr>
          </a:lstStyle>
          <a:p>
            <a:fld id="{4A63A34A-6D12-4813-BC48-CFAF7CE803FE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4"/>
            <a:ext cx="3037840" cy="465139"/>
          </a:xfrm>
          <a:prstGeom prst="rect">
            <a:avLst/>
          </a:prstGeom>
        </p:spPr>
        <p:txBody>
          <a:bodyPr vert="horz" lIns="91283" tIns="45642" rIns="91283" bIns="456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674"/>
            <a:ext cx="3037840" cy="465139"/>
          </a:xfrm>
          <a:prstGeom prst="rect">
            <a:avLst/>
          </a:prstGeom>
        </p:spPr>
        <p:txBody>
          <a:bodyPr vert="horz" lIns="91283" tIns="45642" rIns="91283" bIns="45642" rtlCol="0" anchor="b"/>
          <a:lstStyle>
            <a:lvl1pPr algn="r">
              <a:defRPr sz="1200"/>
            </a:lvl1pPr>
          </a:lstStyle>
          <a:p>
            <a:fld id="{AFC13281-E0AC-4915-8467-F311C4A0BE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3" tIns="45642" rIns="91283" bIns="456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4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3" tIns="45642" rIns="91283" bIns="456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39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3" tIns="45642" rIns="91283" bIns="45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3" tIns="45642" rIns="91283" bIns="456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40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3" tIns="45642" rIns="91283" bIns="456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C057A9-BC92-4E47-BBE1-EBA0CBE9AB2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0AE7E-0883-4732-ABB1-BE5DCF50A96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 was not providing results, costs about $7,000 a month per child, 1 child that has been getting the service for 2 years. Updated the policy with a cap on service length. This change has the potential to save $190,000 per child over the life of the service 3 years. Could have been caught and changes made sooner if there was someone dedicated to managing and reviewing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057A9-BC92-4E47-BBE1-EBA0CBE9AB2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34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057A9-BC92-4E47-BBE1-EBA0CBE9AB2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2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Rate changes usually average 5%, won’t have until April-May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057A9-BC92-4E47-BBE1-EBA0CBE9AB2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67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CSU	32 children $557,223.50	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EDU	87 children $1,952,921.00	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CSB	22 children $513,650.00	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DSS	110 children $3,569,020.00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057A9-BC92-4E47-BBE1-EBA0CBE9AB2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Foster care little control over when a child comes into care or how long they stay. Do have some control over services and placement type</a:t>
            </a:r>
          </a:p>
          <a:p>
            <a:endParaRPr lang="en-US" dirty="0"/>
          </a:p>
          <a:p>
            <a:r>
              <a:rPr lang="en-US" dirty="0"/>
              <a:t>Private Day CSA has no control and must </a:t>
            </a:r>
            <a:r>
              <a:rPr lang="en-US"/>
              <a:t>follow Federal Law</a:t>
            </a:r>
            <a:endParaRPr lang="en-US" dirty="0"/>
          </a:p>
          <a:p>
            <a:endParaRPr lang="en-US" dirty="0"/>
          </a:p>
          <a:p>
            <a:r>
              <a:rPr lang="en-US" dirty="0"/>
              <a:t>$6,592,814.38 (before 3</a:t>
            </a:r>
            <a:r>
              <a:rPr lang="en-US" baseline="30000" dirty="0"/>
              <a:t>rd</a:t>
            </a:r>
            <a:r>
              <a:rPr lang="en-US" dirty="0"/>
              <a:t> party reimbursement, parental co-payments, state match)</a:t>
            </a:r>
          </a:p>
          <a:p>
            <a:endParaRPr lang="en-US" dirty="0"/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Private Day	$2,073,803	61 children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Residential	$1,559,388	43 children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CB	$722,482.8	151 children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Foster Care	$2,237,141	89 children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057A9-BC92-4E47-BBE1-EBA0CBE9AB2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child/family can receive services in more than one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057A9-BC92-4E47-BBE1-EBA0CBE9AB2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5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Community based includes, non-mandated – 150 total children</a:t>
            </a:r>
          </a:p>
          <a:p>
            <a:endParaRPr lang="en-US" dirty="0"/>
          </a:p>
          <a:p>
            <a:r>
              <a:rPr lang="en-US" dirty="0"/>
              <a:t>FC res – 7</a:t>
            </a:r>
          </a:p>
          <a:p>
            <a:r>
              <a:rPr lang="en-US" dirty="0"/>
              <a:t>PP – 5</a:t>
            </a:r>
          </a:p>
          <a:p>
            <a:r>
              <a:rPr lang="en-US" dirty="0"/>
              <a:t>Res ed – 24</a:t>
            </a:r>
          </a:p>
          <a:p>
            <a:r>
              <a:rPr lang="en-US" dirty="0"/>
              <a:t>IVE – 16</a:t>
            </a:r>
          </a:p>
          <a:p>
            <a:r>
              <a:rPr lang="en-US" dirty="0"/>
              <a:t>TFC – 24</a:t>
            </a:r>
          </a:p>
          <a:p>
            <a:r>
              <a:rPr lang="en-US" dirty="0"/>
              <a:t>PD – 47</a:t>
            </a:r>
          </a:p>
          <a:p>
            <a:r>
              <a:rPr lang="en-US" dirty="0"/>
              <a:t>FFC – 31</a:t>
            </a:r>
          </a:p>
          <a:p>
            <a:r>
              <a:rPr lang="en-US" dirty="0"/>
              <a:t>CB - 150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057A9-BC92-4E47-BBE1-EBA0CBE9AB2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04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057A9-BC92-4E47-BBE1-EBA0CBE9AB2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17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 costs are down compared to last year, lower local costs</a:t>
            </a:r>
          </a:p>
          <a:p>
            <a:r>
              <a:rPr lang="en-US" dirty="0"/>
              <a:t>Community based rates are less than residential, private day and TFC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057A9-BC92-4E47-BBE1-EBA0CBE9AB2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93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057A9-BC92-4E47-BBE1-EBA0CBE9AB2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3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2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2543C1-F75E-4EB8-9DA8-4081296D43D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2391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8D28D-5E25-4CD1-BAA8-1EEE82B558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A6C32-8F43-45D9-B239-58B9659F16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5705B-8544-49AE-B909-90EE8487E36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AD973-8BFE-43DE-8C26-5FA824BC67D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54B4B-9EEA-4E07-A955-BE1189B458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8D786-CD68-4674-A2E2-CF39B8FB3D3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F3ACE-4031-4AB5-8C17-183FD66329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D7016-5999-49E5-B1EA-476B77869B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7DEA3-983E-47D2-BF84-3A6D8A30038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ED0DE-FC62-43D6-A1DF-79E0E1C5C90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 dirty="0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B848F8DF-FCB1-45B0-AF63-5757F43F7CB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2288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057401"/>
            <a:ext cx="7848600" cy="167079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Franklin County</a:t>
            </a:r>
            <a:b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</a:b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Children’s Services ACT</a:t>
            </a:r>
            <a:b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</a:b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FY 24 Budget Request </a:t>
            </a:r>
            <a:b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</a:br>
            <a:b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</a:br>
            <a:br>
              <a:rPr lang="en-US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</a:br>
            <a:endParaRPr lang="en-US" sz="4400" b="1" dirty="0">
              <a:solidFill>
                <a:srgbClr val="006600"/>
              </a:solidFill>
              <a:latin typeface="Castellar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2650" y="4058728"/>
            <a:ext cx="48387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February 7, 2023</a:t>
            </a:r>
          </a:p>
        </p:txBody>
      </p:sp>
      <p:pic>
        <p:nvPicPr>
          <p:cNvPr id="2053" name="Picture 5" descr="fclogocolor2"/>
          <p:cNvPicPr>
            <a:picLocks noChangeAspect="1" noChangeArrowheads="1"/>
          </p:cNvPicPr>
          <p:nvPr/>
        </p:nvPicPr>
        <p:blipFill rotWithShape="1">
          <a:blip r:embed="rId3" cstate="print"/>
          <a:srcRect l="30915" r="34049" b="39131"/>
          <a:stretch/>
        </p:blipFill>
        <p:spPr bwMode="auto">
          <a:xfrm>
            <a:off x="3657600" y="381000"/>
            <a:ext cx="1758043" cy="14478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10" y="4800600"/>
            <a:ext cx="3317421" cy="18545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 flipH="1">
            <a:off x="990600" y="3962400"/>
            <a:ext cx="762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D141E3-7A92-406B-214D-1F732EDB8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09934" y="5839456"/>
            <a:ext cx="1524132" cy="7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B803B5-3187-9839-9B86-F1472B99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6B02F-F688-1D24-3243-31491176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65" y="1308731"/>
            <a:ext cx="8229600" cy="4530725"/>
          </a:xfrm>
        </p:spPr>
        <p:txBody>
          <a:bodyPr/>
          <a:lstStyle/>
          <a:p>
            <a:r>
              <a:rPr lang="en-US" dirty="0"/>
              <a:t>Through December gross cost projections are about even with FY 22</a:t>
            </a:r>
          </a:p>
          <a:p>
            <a:r>
              <a:rPr lang="en-US" dirty="0"/>
              <a:t>Shift in focus of services</a:t>
            </a:r>
          </a:p>
          <a:p>
            <a:pPr lvl="1"/>
            <a:r>
              <a:rPr lang="en-US" dirty="0"/>
              <a:t>Proactive rather than reactive</a:t>
            </a:r>
          </a:p>
          <a:p>
            <a:pPr lvl="1"/>
            <a:r>
              <a:rPr lang="en-US" dirty="0"/>
              <a:t>Increase in children getting community-based, preventative services</a:t>
            </a:r>
          </a:p>
          <a:p>
            <a:pPr lvl="1"/>
            <a:r>
              <a:rPr lang="en-US" dirty="0"/>
              <a:t>Decrease in residential, private day, and therapeutic foster care placements</a:t>
            </a:r>
          </a:p>
        </p:txBody>
      </p:sp>
    </p:spTree>
    <p:extLst>
      <p:ext uri="{BB962C8B-B14F-4D97-AF65-F5344CB8AC3E}">
        <p14:creationId xmlns:p14="http://schemas.microsoft.com/office/powerpoint/2010/main" val="423076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E6F68B-EFD3-EBF2-7BE4-0FC36B6A5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09934" y="5839456"/>
            <a:ext cx="1524132" cy="7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9D5AEC-5D65-C304-C78C-13FF3035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Community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5A342-6224-B681-173A-DB6E6062C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Increase in number of children before the courts</a:t>
            </a:r>
          </a:p>
          <a:p>
            <a:pPr lvl="1"/>
            <a:r>
              <a:rPr lang="en-US" sz="1800" dirty="0"/>
              <a:t>Serious crimes</a:t>
            </a:r>
          </a:p>
          <a:p>
            <a:pPr lvl="1"/>
            <a:r>
              <a:rPr lang="en-US" sz="1800" dirty="0"/>
              <a:t>Behavioral issues at school and in the community</a:t>
            </a:r>
          </a:p>
          <a:p>
            <a:pPr lvl="1"/>
            <a:r>
              <a:rPr lang="en-US" sz="1800" dirty="0"/>
              <a:t>Sexualized behaviors and crimes</a:t>
            </a:r>
          </a:p>
          <a:p>
            <a:r>
              <a:rPr lang="en-US" sz="2200" dirty="0"/>
              <a:t>Truancy</a:t>
            </a:r>
          </a:p>
          <a:p>
            <a:r>
              <a:rPr lang="en-US" sz="2200" dirty="0"/>
              <a:t>High rate of substance use</a:t>
            </a:r>
          </a:p>
          <a:p>
            <a:pPr lvl="1"/>
            <a:r>
              <a:rPr lang="en-US" sz="1800" dirty="0"/>
              <a:t>Family drug court has started</a:t>
            </a:r>
          </a:p>
          <a:p>
            <a:r>
              <a:rPr lang="en-US" sz="2200" dirty="0"/>
              <a:t>Complex mental health needs</a:t>
            </a:r>
          </a:p>
          <a:p>
            <a:r>
              <a:rPr lang="en-US" sz="2200" dirty="0"/>
              <a:t>Grandparents and other family members as caregivers</a:t>
            </a:r>
          </a:p>
        </p:txBody>
      </p:sp>
    </p:spTree>
    <p:extLst>
      <p:ext uri="{BB962C8B-B14F-4D97-AF65-F5344CB8AC3E}">
        <p14:creationId xmlns:p14="http://schemas.microsoft.com/office/powerpoint/2010/main" val="235324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B0EF5D4-FFAB-410B-B931-60A0ADE2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2386"/>
          </a:xfrm>
        </p:spPr>
        <p:txBody>
          <a:bodyPr/>
          <a:lstStyle/>
          <a:p>
            <a:r>
              <a:rPr lang="en-US" sz="4400" dirty="0"/>
              <a:t>Utilization Management/Utilization Review Specialist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82E96F2-20DC-4797-B0CF-D62E22C3165C}"/>
              </a:ext>
            </a:extLst>
          </p:cNvPr>
          <p:cNvSpPr txBox="1">
            <a:spLocks/>
          </p:cNvSpPr>
          <p:nvPr/>
        </p:nvSpPr>
        <p:spPr bwMode="auto">
          <a:xfrm>
            <a:off x="457200" y="1474786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Utilization review is required under the code of Virginia</a:t>
            </a:r>
            <a:endParaRPr lang="en-US" sz="1600" dirty="0"/>
          </a:p>
          <a:p>
            <a:r>
              <a:rPr lang="en-US" sz="2000" dirty="0"/>
              <a:t>Local policy was created to be inline with OCS best practices</a:t>
            </a:r>
          </a:p>
          <a:p>
            <a:pPr lvl="1"/>
            <a:r>
              <a:rPr lang="en-US" sz="1600" dirty="0"/>
              <a:t>Will review the necessity, efficiency, effectiveness and appropriateness of services</a:t>
            </a:r>
          </a:p>
          <a:p>
            <a:pPr lvl="1"/>
            <a:r>
              <a:rPr lang="en-US" sz="1600" dirty="0"/>
              <a:t>Findings will be used to identify trends, progress, and areas of growth</a:t>
            </a:r>
          </a:p>
          <a:p>
            <a:pPr lvl="1"/>
            <a:r>
              <a:rPr lang="en-US" sz="1600" dirty="0"/>
              <a:t>Family Satisfaction </a:t>
            </a:r>
          </a:p>
          <a:p>
            <a:pPr lvl="1"/>
            <a:r>
              <a:rPr lang="en-US" sz="1600" dirty="0"/>
              <a:t>Vendor engagement and follow up</a:t>
            </a:r>
          </a:p>
          <a:p>
            <a:r>
              <a:rPr lang="en-US" sz="2000" dirty="0"/>
              <a:t>Localities of similar budgets/children served have 3 staff members</a:t>
            </a:r>
          </a:p>
          <a:p>
            <a:pPr lvl="1"/>
            <a:r>
              <a:rPr lang="en-US" sz="1600" dirty="0"/>
              <a:t>Pittsylvania $5,358,123, 156</a:t>
            </a:r>
          </a:p>
          <a:p>
            <a:pPr lvl="1"/>
            <a:r>
              <a:rPr lang="en-US" sz="1600" dirty="0"/>
              <a:t>Bedford $5,302,008, 195</a:t>
            </a:r>
          </a:p>
          <a:p>
            <a:pPr lvl="1"/>
            <a:r>
              <a:rPr lang="en-US" sz="1600" dirty="0"/>
              <a:t>Campbell $4,843,737, 155</a:t>
            </a:r>
          </a:p>
          <a:p>
            <a:pPr lvl="1"/>
            <a:r>
              <a:rPr lang="en-US" sz="1600" dirty="0"/>
              <a:t>Fauquier $3,898,778, 174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960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3C65-2EFD-9DE6-4668-06EDAE63B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322387"/>
          </a:xfrm>
        </p:spPr>
        <p:txBody>
          <a:bodyPr/>
          <a:lstStyle/>
          <a:p>
            <a:r>
              <a:rPr lang="en-US" sz="4000" dirty="0"/>
              <a:t>Utilization Management/Utilization Review Specialist - Continued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3B12F-761A-ED09-0860-9F8C5FEFF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Cannot guarantee cost savings</a:t>
            </a:r>
          </a:p>
          <a:p>
            <a:pPr lvl="1"/>
            <a:r>
              <a:rPr lang="en-US" sz="1600" dirty="0"/>
              <a:t>Will allow us to closely monitor service use</a:t>
            </a:r>
          </a:p>
          <a:p>
            <a:pPr lvl="1"/>
            <a:r>
              <a:rPr lang="en-US" sz="1600" dirty="0"/>
              <a:t>2020 audit findings questioned costs of $50,307 that could have been avoided with a UM/UR specialist</a:t>
            </a:r>
          </a:p>
          <a:p>
            <a:pPr lvl="1"/>
            <a:r>
              <a:rPr lang="en-US" sz="1600" dirty="0"/>
              <a:t>Independent Living savings could have been caught sooner</a:t>
            </a:r>
          </a:p>
          <a:p>
            <a:r>
              <a:rPr lang="en-US" sz="2000" dirty="0"/>
              <a:t>Current staffing does not allow for full review</a:t>
            </a:r>
          </a:p>
          <a:p>
            <a:pPr lvl="1"/>
            <a:r>
              <a:rPr lang="en-US" sz="1600" dirty="0"/>
              <a:t>Most cases will need to be reviewed every 90 days</a:t>
            </a:r>
          </a:p>
          <a:p>
            <a:pPr lvl="1"/>
            <a:r>
              <a:rPr lang="en-US" sz="1600" dirty="0"/>
              <a:t>Each review takes 2-4 hours to complete</a:t>
            </a:r>
          </a:p>
          <a:p>
            <a:r>
              <a:rPr lang="en-US" sz="2000" dirty="0"/>
              <a:t>Current caseload is not sustainable with staffing levels</a:t>
            </a:r>
          </a:p>
          <a:p>
            <a:pPr lvl="1"/>
            <a:r>
              <a:rPr lang="en-US" sz="1600" dirty="0"/>
              <a:t>On average 200 open cases</a:t>
            </a:r>
          </a:p>
          <a:p>
            <a:pPr lvl="1"/>
            <a:r>
              <a:rPr lang="en-US" sz="1600" dirty="0"/>
              <a:t>Each case takes between 30 minutes to 5 hours a month if no issues</a:t>
            </a:r>
          </a:p>
          <a:p>
            <a:pPr lvl="1"/>
            <a:r>
              <a:rPr lang="en-US" sz="1600" dirty="0"/>
              <a:t>On average most open cases take 1.5 to 2 hours a month to manage</a:t>
            </a:r>
          </a:p>
          <a:p>
            <a:pPr lvl="1"/>
            <a:r>
              <a:rPr lang="en-US" sz="1600" dirty="0"/>
              <a:t>Non case related duties</a:t>
            </a:r>
          </a:p>
        </p:txBody>
      </p:sp>
    </p:spTree>
    <p:extLst>
      <p:ext uri="{BB962C8B-B14F-4D97-AF65-F5344CB8AC3E}">
        <p14:creationId xmlns:p14="http://schemas.microsoft.com/office/powerpoint/2010/main" val="391790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C2247-B6F0-4726-850F-A9511C92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9087"/>
            <a:ext cx="8229600" cy="1139825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23984E-4843-4859-AFAA-425C2C8E3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09934" y="5791200"/>
            <a:ext cx="1524132" cy="7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127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9DCEB-A790-CF16-D004-8C7BD408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BF15E-E904-EC03-1729-47C06A4DF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FY 24 request</a:t>
            </a:r>
          </a:p>
          <a:p>
            <a:r>
              <a:rPr lang="en-US" dirty="0"/>
              <a:t>Review of last years expenditures</a:t>
            </a:r>
          </a:p>
          <a:p>
            <a:r>
              <a:rPr lang="en-US" dirty="0"/>
              <a:t>Midyear comparisons</a:t>
            </a:r>
          </a:p>
          <a:p>
            <a:r>
              <a:rPr lang="en-US" dirty="0"/>
              <a:t>Community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2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791200"/>
            <a:ext cx="1524000" cy="762879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14DD4ED-B12B-4F0D-AF14-02008BAB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 dirty="0"/>
              <a:t>FY 24 Requests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C8475-2DAB-4BA0-A898-E49BC6D31B0B}"/>
              </a:ext>
            </a:extLst>
          </p:cNvPr>
          <p:cNvSpPr txBox="1">
            <a:spLocks/>
          </p:cNvSpPr>
          <p:nvPr/>
        </p:nvSpPr>
        <p:spPr bwMode="auto">
          <a:xfrm>
            <a:off x="457200" y="1417639"/>
            <a:ext cx="8229600" cy="490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Mandated budget of $6,512,206</a:t>
            </a:r>
          </a:p>
          <a:p>
            <a:pPr lvl="1"/>
            <a:r>
              <a:rPr lang="en-US" sz="1600" dirty="0"/>
              <a:t>Account for increase in service costs</a:t>
            </a:r>
          </a:p>
          <a:p>
            <a:pPr lvl="1"/>
            <a:r>
              <a:rPr lang="en-US" sz="1600" dirty="0"/>
              <a:t>Inline with FY 23 budget from OCS</a:t>
            </a:r>
          </a:p>
          <a:p>
            <a:pPr lvl="1"/>
            <a:r>
              <a:rPr lang="en-US" sz="1600" dirty="0"/>
              <a:t>$2,083,906 estimated local match</a:t>
            </a:r>
          </a:p>
          <a:p>
            <a:pPr lvl="2"/>
            <a:r>
              <a:rPr lang="en-US" sz="1200" dirty="0"/>
              <a:t>Gross cost increase of $368,615</a:t>
            </a:r>
          </a:p>
          <a:p>
            <a:pPr lvl="2"/>
            <a:r>
              <a:rPr lang="en-US" sz="1200" dirty="0"/>
              <a:t>Net cost increase of $117,957</a:t>
            </a:r>
          </a:p>
          <a:p>
            <a:r>
              <a:rPr lang="en-US" sz="2000" dirty="0"/>
              <a:t>Non-mandated budget of $140,887</a:t>
            </a:r>
          </a:p>
          <a:p>
            <a:pPr lvl="1"/>
            <a:r>
              <a:rPr lang="en-US" sz="1600" dirty="0"/>
              <a:t>Net cost $19,936 (no change)</a:t>
            </a:r>
          </a:p>
          <a:p>
            <a:r>
              <a:rPr lang="en-US" sz="2000" dirty="0"/>
              <a:t>Full-Time Position $79,000 est.</a:t>
            </a:r>
          </a:p>
          <a:p>
            <a:pPr lvl="1"/>
            <a:r>
              <a:rPr lang="en-US" sz="1600" dirty="0"/>
              <a:t>Includes salary and needed start up supplies</a:t>
            </a:r>
          </a:p>
        </p:txBody>
      </p:sp>
    </p:spTree>
    <p:extLst>
      <p:ext uri="{BB962C8B-B14F-4D97-AF65-F5344CB8AC3E}">
        <p14:creationId xmlns:p14="http://schemas.microsoft.com/office/powerpoint/2010/main" val="12578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1A95A-8AFB-4F8E-86D3-0C204609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Agency Breakdown FY 22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475934-5674-4A99-8271-CDEAC8781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908172"/>
              </p:ext>
            </p:extLst>
          </p:nvPr>
        </p:nvGraphicFramePr>
        <p:xfrm>
          <a:off x="457200" y="1752599"/>
          <a:ext cx="4038599" cy="392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AA8EED5-6AC6-4118-B17E-733105EE3C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2485"/>
              </p:ext>
            </p:extLst>
          </p:nvPr>
        </p:nvGraphicFramePr>
        <p:xfrm>
          <a:off x="4927600" y="1752600"/>
          <a:ext cx="4038600" cy="392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A8CF8F-4808-40D1-AD07-0E6C2031DA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5915565"/>
            <a:ext cx="1524000" cy="76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0667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A107-1CC9-4BE8-97A6-64C405602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4"/>
            <a:ext cx="8382000" cy="1139825"/>
          </a:xfrm>
        </p:spPr>
        <p:txBody>
          <a:bodyPr/>
          <a:lstStyle/>
          <a:p>
            <a:r>
              <a:rPr lang="en-US" dirty="0"/>
              <a:t>Service Expenditure Breakdown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FB525AC-3F87-46BB-A59F-29CA4D65F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250539"/>
              </p:ext>
            </p:extLst>
          </p:nvPr>
        </p:nvGraphicFramePr>
        <p:xfrm>
          <a:off x="457200" y="1177390"/>
          <a:ext cx="4114800" cy="4602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B69BECC-51F2-F228-9BBA-D7D0ECFF4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3033024"/>
              </p:ext>
            </p:extLst>
          </p:nvPr>
        </p:nvGraphicFramePr>
        <p:xfrm>
          <a:off x="4876800" y="1177390"/>
          <a:ext cx="3962400" cy="464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268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2F03-6361-5CE2-8D86-55F4945A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 Served Per Agency Mid Year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DE88D8-89A3-804D-1F85-0B754D776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517269"/>
              </p:ext>
            </p:extLst>
          </p:nvPr>
        </p:nvGraphicFramePr>
        <p:xfrm>
          <a:off x="457200" y="1066800"/>
          <a:ext cx="8229600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685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E8D8B8-ADBD-9972-740E-8AEE45B1BABC}"/>
              </a:ext>
            </a:extLst>
          </p:cNvPr>
          <p:cNvSpPr/>
          <p:nvPr/>
        </p:nvSpPr>
        <p:spPr>
          <a:xfrm>
            <a:off x="5835395" y="5955634"/>
            <a:ext cx="609600" cy="17529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503C5-06DD-DE20-6448-659711FEEA23}"/>
              </a:ext>
            </a:extLst>
          </p:cNvPr>
          <p:cNvSpPr/>
          <p:nvPr/>
        </p:nvSpPr>
        <p:spPr>
          <a:xfrm>
            <a:off x="4005128" y="5955634"/>
            <a:ext cx="609600" cy="1596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2B6C0-F418-1719-C9D3-F0C5827DD58A}"/>
              </a:ext>
            </a:extLst>
          </p:cNvPr>
          <p:cNvSpPr/>
          <p:nvPr/>
        </p:nvSpPr>
        <p:spPr>
          <a:xfrm rot="18823199">
            <a:off x="3055691" y="4808714"/>
            <a:ext cx="761708" cy="224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E5634B-66E3-BF55-AE7F-B4FD93428DB1}"/>
              </a:ext>
            </a:extLst>
          </p:cNvPr>
          <p:cNvSpPr/>
          <p:nvPr/>
        </p:nvSpPr>
        <p:spPr>
          <a:xfrm rot="18823199">
            <a:off x="5419199" y="4768597"/>
            <a:ext cx="556968" cy="1857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72BFFB-4E41-EDAD-7303-BFC7C25AD501}"/>
              </a:ext>
            </a:extLst>
          </p:cNvPr>
          <p:cNvSpPr/>
          <p:nvPr/>
        </p:nvSpPr>
        <p:spPr>
          <a:xfrm rot="18823199">
            <a:off x="4449851" y="4854623"/>
            <a:ext cx="761708" cy="224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F03528-503A-D1AB-0106-179751EF10BE}"/>
              </a:ext>
            </a:extLst>
          </p:cNvPr>
          <p:cNvSpPr/>
          <p:nvPr/>
        </p:nvSpPr>
        <p:spPr>
          <a:xfrm rot="18823199">
            <a:off x="4133748" y="4687397"/>
            <a:ext cx="352360" cy="16352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DF9657-3797-4679-6B7E-8E89045C7ECD}"/>
              </a:ext>
            </a:extLst>
          </p:cNvPr>
          <p:cNvSpPr/>
          <p:nvPr/>
        </p:nvSpPr>
        <p:spPr>
          <a:xfrm rot="18823199">
            <a:off x="7817669" y="4702320"/>
            <a:ext cx="290741" cy="1722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B1E9CC-6C0A-32F0-29E3-3AEC1314BFC0}"/>
              </a:ext>
            </a:extLst>
          </p:cNvPr>
          <p:cNvSpPr/>
          <p:nvPr/>
        </p:nvSpPr>
        <p:spPr>
          <a:xfrm rot="18823199">
            <a:off x="6245268" y="4999175"/>
            <a:ext cx="1308233" cy="2341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4FA844-9590-D67B-B130-E30F3CBCB85D}"/>
              </a:ext>
            </a:extLst>
          </p:cNvPr>
          <p:cNvSpPr/>
          <p:nvPr/>
        </p:nvSpPr>
        <p:spPr>
          <a:xfrm rot="18823199">
            <a:off x="5962236" y="4837734"/>
            <a:ext cx="800925" cy="18299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85C4AF-4997-70EC-AD29-FD4A107B9734}"/>
              </a:ext>
            </a:extLst>
          </p:cNvPr>
          <p:cNvSpPr/>
          <p:nvPr/>
        </p:nvSpPr>
        <p:spPr>
          <a:xfrm rot="18823199">
            <a:off x="2443156" y="4763788"/>
            <a:ext cx="585723" cy="158256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210364-4B4F-6241-08F5-A30552B9900F}"/>
              </a:ext>
            </a:extLst>
          </p:cNvPr>
          <p:cNvSpPr/>
          <p:nvPr/>
        </p:nvSpPr>
        <p:spPr>
          <a:xfrm rot="18823199">
            <a:off x="1006595" y="5091631"/>
            <a:ext cx="1369504" cy="175534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66F108-3CBB-9923-120D-321EC9075133}"/>
              </a:ext>
            </a:extLst>
          </p:cNvPr>
          <p:cNvSpPr/>
          <p:nvPr/>
        </p:nvSpPr>
        <p:spPr>
          <a:xfrm rot="18823199">
            <a:off x="1008091" y="4778846"/>
            <a:ext cx="533400" cy="162809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14142-D5F5-724E-6484-95A26008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by Child</a:t>
            </a: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2094BFE9-8720-4CEF-2385-E030BE3A67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308095"/>
              </p:ext>
            </p:extLst>
          </p:nvPr>
        </p:nvGraphicFramePr>
        <p:xfrm>
          <a:off x="457200" y="1143000"/>
          <a:ext cx="8458200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95E2BA6-E66C-16E0-AAB8-F5D0E4E39559}"/>
              </a:ext>
            </a:extLst>
          </p:cNvPr>
          <p:cNvSpPr txBox="1"/>
          <p:nvPr/>
        </p:nvSpPr>
        <p:spPr>
          <a:xfrm>
            <a:off x="2178441" y="5709545"/>
            <a:ext cx="461619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Local Match Rate</a:t>
            </a:r>
          </a:p>
          <a:p>
            <a:r>
              <a:rPr lang="en-US" sz="1200" dirty="0">
                <a:highlight>
                  <a:srgbClr val="FF5050"/>
                </a:highlight>
              </a:rPr>
              <a:t>35.37%</a:t>
            </a:r>
            <a:r>
              <a:rPr lang="en-US" sz="1200" dirty="0"/>
              <a:t>		28.30%		14.15%</a:t>
            </a:r>
          </a:p>
        </p:txBody>
      </p:sp>
    </p:spTree>
    <p:extLst>
      <p:ext uri="{BB962C8B-B14F-4D97-AF65-F5344CB8AC3E}">
        <p14:creationId xmlns:p14="http://schemas.microsoft.com/office/powerpoint/2010/main" val="330820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E8A7C1-EE56-AE4C-97A8-73D958FC6912}"/>
              </a:ext>
            </a:extLst>
          </p:cNvPr>
          <p:cNvSpPr/>
          <p:nvPr/>
        </p:nvSpPr>
        <p:spPr>
          <a:xfrm>
            <a:off x="4115315" y="5934139"/>
            <a:ext cx="685800" cy="152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1F90A-9050-361B-B2A6-D7065FB78872}"/>
              </a:ext>
            </a:extLst>
          </p:cNvPr>
          <p:cNvSpPr/>
          <p:nvPr/>
        </p:nvSpPr>
        <p:spPr>
          <a:xfrm>
            <a:off x="5781932" y="5180776"/>
            <a:ext cx="685800" cy="152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A456B7-EB5D-E9D3-78C4-D0B3FAEDC72C}"/>
              </a:ext>
            </a:extLst>
          </p:cNvPr>
          <p:cNvSpPr/>
          <p:nvPr/>
        </p:nvSpPr>
        <p:spPr>
          <a:xfrm>
            <a:off x="5105400" y="5187203"/>
            <a:ext cx="431416" cy="1132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D39098-F18E-BC30-1994-3FC258FCDD63}"/>
              </a:ext>
            </a:extLst>
          </p:cNvPr>
          <p:cNvSpPr/>
          <p:nvPr/>
        </p:nvSpPr>
        <p:spPr>
          <a:xfrm>
            <a:off x="4191515" y="5163613"/>
            <a:ext cx="533400" cy="152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18FAA-7F6E-247F-F6D6-BFC9113414AB}"/>
              </a:ext>
            </a:extLst>
          </p:cNvPr>
          <p:cNvSpPr/>
          <p:nvPr/>
        </p:nvSpPr>
        <p:spPr>
          <a:xfrm>
            <a:off x="5939481" y="5934139"/>
            <a:ext cx="685800" cy="152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85D609-FCC3-6A50-6B5F-9338E87FB7AD}"/>
              </a:ext>
            </a:extLst>
          </p:cNvPr>
          <p:cNvSpPr/>
          <p:nvPr/>
        </p:nvSpPr>
        <p:spPr>
          <a:xfrm>
            <a:off x="7467600" y="5187202"/>
            <a:ext cx="6858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FAD9D3-7E8A-40CE-85D0-613CC317DE41}"/>
              </a:ext>
            </a:extLst>
          </p:cNvPr>
          <p:cNvSpPr/>
          <p:nvPr/>
        </p:nvSpPr>
        <p:spPr>
          <a:xfrm>
            <a:off x="6591300" y="5190909"/>
            <a:ext cx="685800" cy="152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47AD18-43B9-AF10-79C9-9A4CCD4252CF}"/>
              </a:ext>
            </a:extLst>
          </p:cNvPr>
          <p:cNvSpPr/>
          <p:nvPr/>
        </p:nvSpPr>
        <p:spPr>
          <a:xfrm>
            <a:off x="3382662" y="5163971"/>
            <a:ext cx="533400" cy="152400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423780-B739-8DF5-A69E-370C6CDC617F}"/>
              </a:ext>
            </a:extLst>
          </p:cNvPr>
          <p:cNvSpPr/>
          <p:nvPr/>
        </p:nvSpPr>
        <p:spPr>
          <a:xfrm>
            <a:off x="2427331" y="5194093"/>
            <a:ext cx="685800" cy="243840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6F50E-5CDD-C74C-DDB2-5F3AED7137CA}"/>
              </a:ext>
            </a:extLst>
          </p:cNvPr>
          <p:cNvSpPr/>
          <p:nvPr/>
        </p:nvSpPr>
        <p:spPr>
          <a:xfrm>
            <a:off x="1660697" y="5180776"/>
            <a:ext cx="533400" cy="152400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D34F8-8CD5-5233-49E0-6B049232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Projected Gross Costs Per Service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BE84BA-CD41-4EFC-CE85-AAF7179BEA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591125"/>
              </p:ext>
            </p:extLst>
          </p:nvPr>
        </p:nvGraphicFramePr>
        <p:xfrm>
          <a:off x="457200" y="10287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AFE211D-9D30-FCC6-E70A-6788C2138CBA}"/>
              </a:ext>
            </a:extLst>
          </p:cNvPr>
          <p:cNvSpPr txBox="1"/>
          <p:nvPr/>
        </p:nvSpPr>
        <p:spPr>
          <a:xfrm>
            <a:off x="2263903" y="5705387"/>
            <a:ext cx="461619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Local Match Rate</a:t>
            </a:r>
          </a:p>
          <a:p>
            <a:r>
              <a:rPr lang="en-US" sz="1200" dirty="0">
                <a:highlight>
                  <a:srgbClr val="FF5050"/>
                </a:highlight>
              </a:rPr>
              <a:t>35.37%</a:t>
            </a:r>
            <a:r>
              <a:rPr lang="en-US" sz="1200" dirty="0"/>
              <a:t>		28.30%		14.15%</a:t>
            </a:r>
          </a:p>
        </p:txBody>
      </p:sp>
    </p:spTree>
    <p:extLst>
      <p:ext uri="{BB962C8B-B14F-4D97-AF65-F5344CB8AC3E}">
        <p14:creationId xmlns:p14="http://schemas.microsoft.com/office/powerpoint/2010/main" val="229201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9179-245A-6576-5F37-D18CBA01C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Average Gross Cost Per Child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962799C-A82D-3D42-D048-2687974EAC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286085"/>
              </p:ext>
            </p:extLst>
          </p:nvPr>
        </p:nvGraphicFramePr>
        <p:xfrm>
          <a:off x="457200" y="1143000"/>
          <a:ext cx="8000999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8771112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F80D34C6EED4587D1C63FD8479BD1" ma:contentTypeVersion="12" ma:contentTypeDescription="Create a new document." ma:contentTypeScope="" ma:versionID="6aee653b9829a217fce9cd219dd57eb6">
  <xsd:schema xmlns:xsd="http://www.w3.org/2001/XMLSchema" xmlns:xs="http://www.w3.org/2001/XMLSchema" xmlns:p="http://schemas.microsoft.com/office/2006/metadata/properties" xmlns:ns2="3b9b0a07-213e-4017-a6e0-a7629ac78113" xmlns:ns3="bac6a974-f75a-41ab-bb2b-ac1f6d2c3224" targetNamespace="http://schemas.microsoft.com/office/2006/metadata/properties" ma:root="true" ma:fieldsID="f85515855e587b9d063b1a425d8f5c41" ns2:_="" ns3:_="">
    <xsd:import namespace="3b9b0a07-213e-4017-a6e0-a7629ac78113"/>
    <xsd:import namespace="bac6a974-f75a-41ab-bb2b-ac1f6d2c32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b0a07-213e-4017-a6e0-a7629ac781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6a6d07b-08e5-47cb-ba3a-f730286a22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6a974-f75a-41ab-bb2b-ac1f6d2c322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77578bd-1796-4a56-940a-36860e8a5e1a}" ma:internalName="TaxCatchAll" ma:showField="CatchAllData" ma:web="bac6a974-f75a-41ab-bb2b-ac1f6d2c32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lcf76f155ced4ddcb4097134ff3c332f xmlns="3b9b0a07-213e-4017-a6e0-a7629ac78113">
      <Terms xmlns="http://schemas.microsoft.com/office/infopath/2007/PartnerControls"/>
    </lcf76f155ced4ddcb4097134ff3c332f>
    <TaxCatchAll xmlns="bac6a974-f75a-41ab-bb2b-ac1f6d2c322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A183CC-798C-4068-8774-DBEC8D71DE8E}"/>
</file>

<file path=customXml/itemProps2.xml><?xml version="1.0" encoding="utf-8"?>
<ds:datastoreItem xmlns:ds="http://schemas.openxmlformats.org/officeDocument/2006/customXml" ds:itemID="{3DCFF590-E118-4A9A-BBA6-CA3DE5F8A7C6}">
  <ds:schemaRefs>
    <ds:schemaRef ds:uri="http://schemas.microsoft.com/office/infopath/2007/PartnerControls"/>
    <ds:schemaRef ds:uri="http://purl.org/dc/dcmitype/"/>
    <ds:schemaRef ds:uri="524f9cf4-d09c-48dd-9604-078ca2176806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CC55116-C30E-4AB4-ACC5-51D084364F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24663</TotalTime>
  <Words>740</Words>
  <Application>Microsoft Office PowerPoint</Application>
  <PresentationFormat>On-screen Show (4:3)</PresentationFormat>
  <Paragraphs>122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Castellar</vt:lpstr>
      <vt:lpstr>Garamond</vt:lpstr>
      <vt:lpstr>Wingdings</vt:lpstr>
      <vt:lpstr>Edge</vt:lpstr>
      <vt:lpstr>Franklin County Children’s Services ACT FY 24 Budget Request    </vt:lpstr>
      <vt:lpstr>Agenda</vt:lpstr>
      <vt:lpstr>FY 24 Requests</vt:lpstr>
      <vt:lpstr>Agency Breakdown FY 22</vt:lpstr>
      <vt:lpstr>Service Expenditure Breakdown FY 22</vt:lpstr>
      <vt:lpstr>Children Served Per Agency Mid Year</vt:lpstr>
      <vt:lpstr>Services by Child</vt:lpstr>
      <vt:lpstr>Projected Gross Costs Per Service</vt:lpstr>
      <vt:lpstr>Average Gross Cost Per Child</vt:lpstr>
      <vt:lpstr>Projected Costs</vt:lpstr>
      <vt:lpstr>Current Community Needs</vt:lpstr>
      <vt:lpstr>Utilization Management/Utilization Review Specialist</vt:lpstr>
      <vt:lpstr>Utilization Management/Utilization Review Specialist - Continued</vt:lpstr>
      <vt:lpstr>Questions?</vt:lpstr>
    </vt:vector>
  </TitlesOfParts>
  <Company>County of Franklin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Franklin County 2025</dc:title>
  <dc:creator>Franklin County</dc:creator>
  <cp:lastModifiedBy>Kesterson, Heather</cp:lastModifiedBy>
  <cp:revision>1503</cp:revision>
  <cp:lastPrinted>2023-02-07T15:06:44Z</cp:lastPrinted>
  <dcterms:created xsi:type="dcterms:W3CDTF">2006-02-20T13:59:48Z</dcterms:created>
  <dcterms:modified xsi:type="dcterms:W3CDTF">2023-02-07T15:42:21Z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0x010100272F80D34C6EED4587D1C63FD8479BD1</vt:lpwstr>
  </property>
</Properties>
</file>